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2" name="作者和日期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作者和日期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23" name="演示文稿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幻灯片标题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幻灯片标题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幻灯片副标题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image" Target="../media/image1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"/><Relationship Id="rId3" Type="http://schemas.openxmlformats.org/officeDocument/2006/relationships/image" Target="../media/image16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image" Target="../media/image23.tif"/><Relationship Id="rId5" Type="http://schemas.openxmlformats.org/officeDocument/2006/relationships/image" Target="../media/image2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tif"/><Relationship Id="rId3" Type="http://schemas.openxmlformats.org/officeDocument/2006/relationships/image" Target="../media/image29.tif"/><Relationship Id="rId4" Type="http://schemas.openxmlformats.org/officeDocument/2006/relationships/image" Target="../media/image30.tif"/><Relationship Id="rId5" Type="http://schemas.openxmlformats.org/officeDocument/2006/relationships/image" Target="../media/image3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tif"/><Relationship Id="rId3" Type="http://schemas.openxmlformats.org/officeDocument/2006/relationships/image" Target="../media/image33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tif"/><Relationship Id="rId3" Type="http://schemas.openxmlformats.org/officeDocument/2006/relationships/image" Target="../media/image36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tif"/><Relationship Id="rId3" Type="http://schemas.openxmlformats.org/officeDocument/2006/relationships/image" Target="../media/image42.tif"/><Relationship Id="rId4" Type="http://schemas.openxmlformats.org/officeDocument/2006/relationships/image" Target="../media/image43.tif"/><Relationship Id="rId5" Type="http://schemas.openxmlformats.org/officeDocument/2006/relationships/image" Target="../media/image44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tif"/><Relationship Id="rId3" Type="http://schemas.openxmlformats.org/officeDocument/2006/relationships/image" Target="../media/image48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tif"/><Relationship Id="rId3" Type="http://schemas.openxmlformats.org/officeDocument/2006/relationships/image" Target="../media/image50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tif"/><Relationship Id="rId3" Type="http://schemas.openxmlformats.org/officeDocument/2006/relationships/image" Target="../media/image52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3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tif"/><Relationship Id="rId3" Type="http://schemas.openxmlformats.org/officeDocument/2006/relationships/hyperlink" Target="https://console.zxchain.qq.com/docs?docpath=doc/content/%E4%BA%A7%E5%93%81%E7%AE%80%E4%BB%8B/%E4%BA%A7%E5%93%81%E6%A6%82%E8%BF%B0.html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tif"/><Relationship Id="rId3" Type="http://schemas.openxmlformats.org/officeDocument/2006/relationships/image" Target="../media/image61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aaS 产品规划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BaaS 产品规划</a:t>
            </a:r>
          </a:p>
        </p:txBody>
      </p:sp>
      <p:sp>
        <p:nvSpPr>
          <p:cNvPr id="152" name="2022.1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08990">
              <a:defRPr sz="3430"/>
            </a:lvl1pPr>
          </a:lstStyle>
          <a:p>
            <a:pPr/>
            <a:r>
              <a:t>2022.10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产品原型 - 创建网络 - 自定义配置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创建网络 - 自定义配置</a:t>
            </a:r>
          </a:p>
        </p:txBody>
      </p: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162" y="1254179"/>
            <a:ext cx="13830301" cy="528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235" y="6638482"/>
            <a:ext cx="12547601" cy="715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2252" y="7680931"/>
            <a:ext cx="13111846" cy="5490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产品原型 - 网络管理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网络管理</a:t>
            </a:r>
          </a:p>
        </p:txBody>
      </p: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207" y="1810510"/>
            <a:ext cx="23369586" cy="10557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产品原型 - 网络管理 - 概览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网络管理 - 概览</a:t>
            </a:r>
          </a:p>
        </p:txBody>
      </p:sp>
      <p:pic>
        <p:nvPicPr>
          <p:cNvPr id="21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0970" y="1053724"/>
            <a:ext cx="18211801" cy="833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4098" y="9106091"/>
            <a:ext cx="15498193" cy="4453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里程碑 v0.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里程碑 v0.2</a:t>
            </a:r>
          </a:p>
        </p:txBody>
      </p:sp>
      <p:sp>
        <p:nvSpPr>
          <p:cNvPr id="222" name="产品功能概览"/>
          <p:cNvSpPr txBox="1"/>
          <p:nvPr/>
        </p:nvSpPr>
        <p:spPr>
          <a:xfrm>
            <a:off x="10306049" y="7390165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产品功能概览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产品原型 - 组织与节点管理 - 组织管理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组织与节点管理 - 组织管理</a:t>
            </a:r>
          </a:p>
        </p:txBody>
      </p:sp>
      <p:pic>
        <p:nvPicPr>
          <p:cNvPr id="22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533" y="1788840"/>
            <a:ext cx="15671801" cy="669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7206" y="6479183"/>
            <a:ext cx="8424686" cy="7116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产品原型 - 组织与节点管理 - 节点管理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组织与节点管理 - 节点管理</a:t>
            </a:r>
          </a:p>
        </p:txBody>
      </p:sp>
      <p:pic>
        <p:nvPicPr>
          <p:cNvPr id="22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047" y="1779260"/>
            <a:ext cx="21316027" cy="10528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产品原型 - 组织与节点管理 - 节点管理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组织与节点管理 - 节点管理</a:t>
            </a:r>
          </a:p>
        </p:txBody>
      </p:sp>
      <p:pic>
        <p:nvPicPr>
          <p:cNvPr id="2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017" y="2175080"/>
            <a:ext cx="11127165" cy="964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1317" y="2191573"/>
            <a:ext cx="11663645" cy="8765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产品原型 - 组织与节点管理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组织与节点管理</a:t>
            </a:r>
          </a:p>
        </p:txBody>
      </p:sp>
      <p:pic>
        <p:nvPicPr>
          <p:cNvPr id="2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453" y="1776864"/>
            <a:ext cx="13162550" cy="11132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产品原型 - 组织与节点管理 - 节点监控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组织与节点管理 - 节点监控</a:t>
            </a:r>
          </a:p>
        </p:txBody>
      </p:sp>
      <p:pic>
        <p:nvPicPr>
          <p:cNvPr id="23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599" y="1616978"/>
            <a:ext cx="15189201" cy="770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4446" y="9359827"/>
            <a:ext cx="14067109" cy="2953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27209" y="355322"/>
            <a:ext cx="8699501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48890" y="9030806"/>
            <a:ext cx="9656139" cy="4322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产品原型 - 组织与节点管理 - 节点日志管理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组织与节点管理 - 节点日志管理</a:t>
            </a:r>
          </a:p>
        </p:txBody>
      </p:sp>
      <p:pic>
        <p:nvPicPr>
          <p:cNvPr id="24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179" y="1557458"/>
            <a:ext cx="21875641" cy="11599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产品架构"/>
          <p:cNvSpPr txBox="1"/>
          <p:nvPr>
            <p:ph type="body" idx="21"/>
          </p:nvPr>
        </p:nvSpPr>
        <p:spPr>
          <a:xfrm>
            <a:off x="450662" y="473215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r>
              <a:t>产品架构</a:t>
            </a:r>
          </a:p>
        </p:txBody>
      </p:sp>
      <p:pic>
        <p:nvPicPr>
          <p:cNvPr id="155" name="产品架构图.png" descr="产品架构图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8672" y="1672397"/>
            <a:ext cx="20526656" cy="11503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产品原型 - 证书加密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证书加密</a:t>
            </a:r>
          </a:p>
        </p:txBody>
      </p:sp>
      <p:pic>
        <p:nvPicPr>
          <p:cNvPr id="24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4665" y="1042631"/>
            <a:ext cx="11710273" cy="4499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6091" y="6547734"/>
            <a:ext cx="8883300" cy="612563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支持国密算法…"/>
          <p:cNvSpPr txBox="1"/>
          <p:nvPr/>
        </p:nvSpPr>
        <p:spPr>
          <a:xfrm>
            <a:off x="533147" y="2870975"/>
            <a:ext cx="9463963" cy="6169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2800"/>
            </a:pPr>
            <a:r>
              <a:t>支持国密算法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2800"/>
            </a:pPr>
            <a:r>
              <a:t>Fabric 支持两种类型的状态数据库，即 LevelDB 与 CouchDB。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2800"/>
            </a:pPr>
            <a:r>
              <a:t>LevelDB 是节点上默认的状态数据库。以 Key-Value 的方式存储智能合约数据。支持按照特定 Key、Key 的特定范围、复合 Key 进行 Value 查询。</a:t>
            </a:r>
          </a:p>
          <a:p>
            <a:pPr marL="558800" indent="-558800" algn="l" defTabSz="2438400">
              <a:spcBef>
                <a:spcPts val="2400"/>
              </a:spcBef>
              <a:buClr>
                <a:srgbClr val="000000"/>
              </a:buClr>
              <a:buSzPct val="100000"/>
              <a:buChar char="•"/>
              <a:defRPr sz="2800"/>
            </a:pPr>
            <a:r>
              <a:t>CouchDB 是可选的状态数据库。支持 LevelDB 提供的按照 Key 获取 Value 的功能。支持对 JSON 串类型的 Value 按特定属性进行富查询，在实际业务场景中更加灵活和有效。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里程碑 v0.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里程碑 v0.3</a:t>
            </a:r>
          </a:p>
        </p:txBody>
      </p:sp>
      <p:sp>
        <p:nvSpPr>
          <p:cNvPr id="253" name="产品功能概览"/>
          <p:cNvSpPr txBox="1"/>
          <p:nvPr/>
        </p:nvSpPr>
        <p:spPr>
          <a:xfrm>
            <a:off x="10306049" y="7390165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产品功能概览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产品原型 - 通道管理 - 新建通道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通道管理 - 新建通道</a:t>
            </a:r>
          </a:p>
        </p:txBody>
      </p:sp>
      <p:pic>
        <p:nvPicPr>
          <p:cNvPr id="2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490" y="1595496"/>
            <a:ext cx="11168766" cy="6843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0594" y="8415698"/>
            <a:ext cx="6870701" cy="537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06641" y="1276958"/>
            <a:ext cx="6883401" cy="748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32957" y="8881139"/>
            <a:ext cx="8496301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产品原型 - 通道管理 - 通道加入节点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通道管理 - 通道加入节点</a:t>
            </a:r>
          </a:p>
        </p:txBody>
      </p:sp>
      <p:pic>
        <p:nvPicPr>
          <p:cNvPr id="26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088" y="1069380"/>
            <a:ext cx="23413803" cy="12248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1357" y="6327198"/>
            <a:ext cx="7936559" cy="5980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产品原型 - 合约管理 - 新建合约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合约管理 - 新建合约</a:t>
            </a:r>
          </a:p>
        </p:txBody>
      </p:sp>
      <p:pic>
        <p:nvPicPr>
          <p:cNvPr id="26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547" y="1544222"/>
            <a:ext cx="22338906" cy="11598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产品原型 - 合约管理 - 新建合约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合约管理 - 新建合约</a:t>
            </a:r>
          </a:p>
        </p:txBody>
      </p:sp>
      <p:pic>
        <p:nvPicPr>
          <p:cNvPr id="2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364" y="1566402"/>
            <a:ext cx="11506201" cy="549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8937" y="1408501"/>
            <a:ext cx="9804401" cy="896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产品原型 - 合约管理 - 合约列表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合约管理 - 合约列表</a:t>
            </a:r>
          </a:p>
        </p:txBody>
      </p:sp>
      <p:pic>
        <p:nvPicPr>
          <p:cNvPr id="27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94" y="1986414"/>
            <a:ext cx="23663812" cy="10835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产品原型 - 合约管理 - 安装合约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合约管理 - 安装合约</a:t>
            </a: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129" y="1607847"/>
            <a:ext cx="23069742" cy="11390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产品原型 - 合约管理 - 实例化合约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合约管理 - 实例化合约</a:t>
            </a:r>
          </a:p>
        </p:txBody>
      </p:sp>
      <p:pic>
        <p:nvPicPr>
          <p:cNvPr id="27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1466" y="1686479"/>
            <a:ext cx="19490636" cy="11391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产品原型 - 合约管理 - 新建背书策略 （优先级低）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合约管理 - 新建背书策略 （优先级低）</a:t>
            </a:r>
          </a:p>
        </p:txBody>
      </p:sp>
      <p:pic>
        <p:nvPicPr>
          <p:cNvPr id="28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0146" y="1665346"/>
            <a:ext cx="19963708" cy="10869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产品核心流程"/>
          <p:cNvSpPr txBox="1"/>
          <p:nvPr>
            <p:ph type="body" idx="21"/>
          </p:nvPr>
        </p:nvSpPr>
        <p:spPr>
          <a:xfrm>
            <a:off x="702766" y="515233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/>
          </a:lstStyle>
          <a:p>
            <a:pPr/>
            <a:r>
              <a:t>产品核心流程</a:t>
            </a:r>
          </a:p>
        </p:txBody>
      </p:sp>
      <p:pic>
        <p:nvPicPr>
          <p:cNvPr id="15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785" y="1574193"/>
            <a:ext cx="20517963" cy="8095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9263" y="9597572"/>
            <a:ext cx="20471007" cy="4146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产品原型 - 合约管理 - 升级合约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合约管理 - 升级合约</a:t>
            </a:r>
          </a:p>
        </p:txBody>
      </p:sp>
      <p:pic>
        <p:nvPicPr>
          <p:cNvPr id="28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176" y="1702659"/>
            <a:ext cx="10464801" cy="501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926" y="7885491"/>
            <a:ext cx="10147301" cy="445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52411" y="1715323"/>
            <a:ext cx="9931401" cy="894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75111" y="11029653"/>
            <a:ext cx="3200401" cy="212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产品原型 - 合约管理 - Web IDE 在线编辑合约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合约管理 - Web IDE 在线编辑合约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里程碑 v0.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里程碑 v0.4</a:t>
            </a:r>
          </a:p>
        </p:txBody>
      </p:sp>
      <p:sp>
        <p:nvSpPr>
          <p:cNvPr id="293" name="产品功能概览"/>
          <p:cNvSpPr txBox="1"/>
          <p:nvPr/>
        </p:nvSpPr>
        <p:spPr>
          <a:xfrm>
            <a:off x="10306049" y="7390165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产品功能概览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产品原型 - 区块链浏览器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区块链浏览器</a:t>
            </a:r>
          </a:p>
        </p:txBody>
      </p:sp>
      <p:pic>
        <p:nvPicPr>
          <p:cNvPr id="2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5471" y="1375204"/>
            <a:ext cx="21693058" cy="11330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产品原型 - 区块链浏览器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区块链浏览器</a:t>
            </a:r>
          </a:p>
        </p:txBody>
      </p:sp>
      <p:pic>
        <p:nvPicPr>
          <p:cNvPr id="29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894" y="1858403"/>
            <a:ext cx="22384212" cy="10383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产品原型 - 高级配置 - 证书管理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高级配置 - 证书管理</a:t>
            </a:r>
          </a:p>
        </p:txBody>
      </p:sp>
      <p:pic>
        <p:nvPicPr>
          <p:cNvPr id="30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93" y="1545706"/>
            <a:ext cx="15709901" cy="822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54366" y="1799706"/>
            <a:ext cx="7620001" cy="772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产品原型 - 高级配置 - 访问管理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高级配置 - 访问管理</a:t>
            </a:r>
          </a:p>
        </p:txBody>
      </p:sp>
      <p:pic>
        <p:nvPicPr>
          <p:cNvPr id="30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7883" y="1625774"/>
            <a:ext cx="18270515" cy="5958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9749" y="8056592"/>
            <a:ext cx="9055101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产品原型 - 高级配置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高级配置</a:t>
            </a:r>
          </a:p>
        </p:txBody>
      </p:sp>
      <p:pic>
        <p:nvPicPr>
          <p:cNvPr id="31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161" y="1619823"/>
            <a:ext cx="13639801" cy="694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15077" y="7049252"/>
            <a:ext cx="9600461" cy="6492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产品原型 - 事件中心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事件中心</a:t>
            </a:r>
          </a:p>
        </p:txBody>
      </p:sp>
      <p:pic>
        <p:nvPicPr>
          <p:cNvPr id="31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893" y="1687464"/>
            <a:ext cx="19551846" cy="4918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里程碑 v0.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里程碑 v0.5</a:t>
            </a:r>
          </a:p>
        </p:txBody>
      </p:sp>
      <p:sp>
        <p:nvSpPr>
          <p:cNvPr id="317" name="产品功能概览"/>
          <p:cNvSpPr txBox="1"/>
          <p:nvPr/>
        </p:nvSpPr>
        <p:spPr>
          <a:xfrm>
            <a:off x="10306049" y="7390165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产品功能概览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oadmap"/>
          <p:cNvSpPr txBox="1"/>
          <p:nvPr>
            <p:ph type="body" idx="21"/>
          </p:nvPr>
        </p:nvSpPr>
        <p:spPr>
          <a:xfrm>
            <a:off x="597723" y="45220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808990">
              <a:defRPr sz="5292"/>
            </a:lvl1pPr>
          </a:lstStyle>
          <a:p>
            <a:pPr/>
            <a:r>
              <a:t>Roadmap</a:t>
            </a:r>
          </a:p>
        </p:txBody>
      </p:sp>
      <p:sp>
        <p:nvSpPr>
          <p:cNvPr id="162" name="线条"/>
          <p:cNvSpPr/>
          <p:nvPr/>
        </p:nvSpPr>
        <p:spPr>
          <a:xfrm>
            <a:off x="1467001" y="7212875"/>
            <a:ext cx="214499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形状"/>
          <p:cNvSpPr/>
          <p:nvPr/>
        </p:nvSpPr>
        <p:spPr>
          <a:xfrm>
            <a:off x="770054" y="7373842"/>
            <a:ext cx="5080001" cy="5979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286" y="0"/>
                </a:moveTo>
                <a:lnTo>
                  <a:pt x="4756" y="2827"/>
                </a:lnTo>
                <a:lnTo>
                  <a:pt x="765" y="2827"/>
                </a:lnTo>
                <a:cubicBezTo>
                  <a:pt x="554" y="2827"/>
                  <a:pt x="363" y="2891"/>
                  <a:pt x="224" y="2995"/>
                </a:cubicBezTo>
                <a:cubicBezTo>
                  <a:pt x="86" y="3098"/>
                  <a:pt x="0" y="3241"/>
                  <a:pt x="0" y="3399"/>
                </a:cubicBezTo>
                <a:lnTo>
                  <a:pt x="0" y="21028"/>
                </a:lnTo>
                <a:cubicBezTo>
                  <a:pt x="0" y="21186"/>
                  <a:pt x="86" y="21329"/>
                  <a:pt x="224" y="21432"/>
                </a:cubicBezTo>
                <a:cubicBezTo>
                  <a:pt x="363" y="21536"/>
                  <a:pt x="554" y="21600"/>
                  <a:pt x="765" y="21600"/>
                </a:cubicBezTo>
                <a:lnTo>
                  <a:pt x="20835" y="21600"/>
                </a:lnTo>
                <a:cubicBezTo>
                  <a:pt x="21046" y="21600"/>
                  <a:pt x="21237" y="21536"/>
                  <a:pt x="21376" y="21432"/>
                </a:cubicBezTo>
                <a:cubicBezTo>
                  <a:pt x="21514" y="21329"/>
                  <a:pt x="21600" y="21186"/>
                  <a:pt x="21600" y="21028"/>
                </a:cubicBezTo>
                <a:lnTo>
                  <a:pt x="21600" y="3399"/>
                </a:lnTo>
                <a:cubicBezTo>
                  <a:pt x="21600" y="3241"/>
                  <a:pt x="21514" y="3098"/>
                  <a:pt x="21376" y="2995"/>
                </a:cubicBezTo>
                <a:cubicBezTo>
                  <a:pt x="21237" y="2891"/>
                  <a:pt x="21046" y="2827"/>
                  <a:pt x="20835" y="2827"/>
                </a:cubicBezTo>
                <a:lnTo>
                  <a:pt x="7814" y="2827"/>
                </a:lnTo>
                <a:lnTo>
                  <a:pt x="6286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4" name="矩形标注"/>
          <p:cNvSpPr/>
          <p:nvPr/>
        </p:nvSpPr>
        <p:spPr>
          <a:xfrm>
            <a:off x="9318744" y="7373985"/>
            <a:ext cx="5551886" cy="5982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200" y="0"/>
                </a:moveTo>
                <a:lnTo>
                  <a:pt x="3178" y="2343"/>
                </a:lnTo>
                <a:lnTo>
                  <a:pt x="511" y="2343"/>
                </a:lnTo>
                <a:cubicBezTo>
                  <a:pt x="229" y="2343"/>
                  <a:pt x="0" y="2555"/>
                  <a:pt x="0" y="2817"/>
                </a:cubicBezTo>
                <a:lnTo>
                  <a:pt x="0" y="21126"/>
                </a:lnTo>
                <a:cubicBezTo>
                  <a:pt x="0" y="21388"/>
                  <a:pt x="229" y="21600"/>
                  <a:pt x="511" y="21600"/>
                </a:cubicBezTo>
                <a:lnTo>
                  <a:pt x="21090" y="21600"/>
                </a:lnTo>
                <a:cubicBezTo>
                  <a:pt x="21373" y="21600"/>
                  <a:pt x="21600" y="21388"/>
                  <a:pt x="21600" y="21126"/>
                </a:cubicBezTo>
                <a:lnTo>
                  <a:pt x="21600" y="2817"/>
                </a:lnTo>
                <a:cubicBezTo>
                  <a:pt x="21600" y="2555"/>
                  <a:pt x="21373" y="2343"/>
                  <a:pt x="21090" y="2343"/>
                </a:cubicBezTo>
                <a:lnTo>
                  <a:pt x="5221" y="2343"/>
                </a:lnTo>
                <a:lnTo>
                  <a:pt x="4200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5" name="矩形标注"/>
          <p:cNvSpPr/>
          <p:nvPr/>
        </p:nvSpPr>
        <p:spPr>
          <a:xfrm>
            <a:off x="5386295" y="909707"/>
            <a:ext cx="5197079" cy="5982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6" y="0"/>
                </a:moveTo>
                <a:cubicBezTo>
                  <a:pt x="245" y="0"/>
                  <a:pt x="0" y="212"/>
                  <a:pt x="0" y="474"/>
                </a:cubicBezTo>
                <a:lnTo>
                  <a:pt x="0" y="18784"/>
                </a:lnTo>
                <a:cubicBezTo>
                  <a:pt x="0" y="19046"/>
                  <a:pt x="245" y="19259"/>
                  <a:pt x="546" y="19259"/>
                </a:cubicBezTo>
                <a:lnTo>
                  <a:pt x="4221" y="19259"/>
                </a:lnTo>
                <a:lnTo>
                  <a:pt x="5313" y="21600"/>
                </a:lnTo>
                <a:lnTo>
                  <a:pt x="6405" y="19259"/>
                </a:lnTo>
                <a:lnTo>
                  <a:pt x="21054" y="19259"/>
                </a:lnTo>
                <a:cubicBezTo>
                  <a:pt x="21355" y="19259"/>
                  <a:pt x="21600" y="19046"/>
                  <a:pt x="21600" y="18784"/>
                </a:cubicBezTo>
                <a:lnTo>
                  <a:pt x="21600" y="474"/>
                </a:lnTo>
                <a:cubicBezTo>
                  <a:pt x="21600" y="212"/>
                  <a:pt x="21355" y="0"/>
                  <a:pt x="21054" y="0"/>
                </a:cubicBezTo>
                <a:lnTo>
                  <a:pt x="546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66" name="组建BaaS研发团队…"/>
          <p:cNvSpPr txBox="1"/>
          <p:nvPr/>
        </p:nvSpPr>
        <p:spPr>
          <a:xfrm>
            <a:off x="1229235" y="8338158"/>
            <a:ext cx="4326738" cy="4798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100000"/>
              <a:buAutoNum type="arabicPeriod" startAt="1"/>
            </a:pPr>
            <a:r>
              <a:t>组建BaaS研发团队</a:t>
            </a:r>
          </a:p>
          <a:p>
            <a:pPr marL="444500" indent="-444500" algn="l">
              <a:buSzPct val="100000"/>
              <a:buAutoNum type="arabicPeriod" startAt="1"/>
            </a:pPr>
            <a:r>
              <a:t>[All] Fabric 技术调研</a:t>
            </a:r>
          </a:p>
          <a:p>
            <a:pPr marL="444500" indent="-444500" algn="l">
              <a:buSzPct val="100000"/>
              <a:buAutoNum type="arabicPeriod" startAt="1"/>
            </a:pPr>
            <a:r>
              <a:t>[产品] 产品调研</a:t>
            </a:r>
          </a:p>
          <a:p>
            <a:pPr marL="444500" indent="-444500" algn="l">
              <a:buSzPct val="100000"/>
              <a:buAutoNum type="arabicPeriod" startAt="1"/>
            </a:pPr>
            <a:r>
              <a:t>[产品] v0.1原型设计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Fabric Operator 集成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创建网络、网络管理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联盟管理 API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用户管理 - 复用PaaS</a:t>
            </a:r>
          </a:p>
          <a:p>
            <a:pPr marL="444500" indent="-444500" algn="l">
              <a:buSzPct val="100000"/>
              <a:buAutoNum type="arabicPeriod" startAt="1"/>
            </a:pPr>
            <a:r>
              <a:t>[设计] v0.1 UI设计</a:t>
            </a:r>
          </a:p>
          <a:p>
            <a:pPr marL="444500" indent="-444500" algn="l">
              <a:buSzPct val="100000"/>
              <a:buAutoNum type="arabicPeriod" startAt="1"/>
            </a:pPr>
            <a:r>
              <a:t>[All] 产品命名 </a:t>
            </a:r>
          </a:p>
          <a:p>
            <a:pPr marL="444500" indent="-444500" algn="l">
              <a:buSzPct val="100000"/>
              <a:buAutoNum type="arabicPeriod" startAt="1"/>
            </a:pPr>
            <a:r>
              <a:t>招聘BaaS工程师、产品</a:t>
            </a:r>
          </a:p>
        </p:txBody>
      </p:sp>
      <p:sp>
        <p:nvSpPr>
          <p:cNvPr id="167" name="2022.11.1-2022.12.9…"/>
          <p:cNvSpPr txBox="1"/>
          <p:nvPr/>
        </p:nvSpPr>
        <p:spPr>
          <a:xfrm>
            <a:off x="858047" y="6142531"/>
            <a:ext cx="30038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2022.11.1-2022.12.9</a:t>
            </a:r>
          </a:p>
          <a:p>
            <a:pPr/>
            <a:r>
              <a:t>v0.1</a:t>
            </a:r>
          </a:p>
        </p:txBody>
      </p:sp>
      <p:sp>
        <p:nvSpPr>
          <p:cNvPr id="168" name="2022.12.12-2023.1.20…"/>
          <p:cNvSpPr txBox="1"/>
          <p:nvPr/>
        </p:nvSpPr>
        <p:spPr>
          <a:xfrm>
            <a:off x="5994105" y="7499728"/>
            <a:ext cx="31805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2022.12.12-2023.1.20</a:t>
            </a:r>
          </a:p>
          <a:p>
            <a:pPr/>
            <a:r>
              <a:t>v0.2</a:t>
            </a:r>
          </a:p>
        </p:txBody>
      </p:sp>
      <p:sp>
        <p:nvSpPr>
          <p:cNvPr id="169" name="2023.2.1-2023.3.17…"/>
          <p:cNvSpPr txBox="1"/>
          <p:nvPr/>
        </p:nvSpPr>
        <p:spPr>
          <a:xfrm>
            <a:off x="10778489" y="6142531"/>
            <a:ext cx="28270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2023.2.1-2023.3.17</a:t>
            </a:r>
          </a:p>
          <a:p>
            <a:pPr/>
            <a:r>
              <a:t>v0.3</a:t>
            </a:r>
          </a:p>
        </p:txBody>
      </p:sp>
      <p:sp>
        <p:nvSpPr>
          <p:cNvPr id="170" name="2023.3.20-2023.4.28…"/>
          <p:cNvSpPr txBox="1"/>
          <p:nvPr/>
        </p:nvSpPr>
        <p:spPr>
          <a:xfrm>
            <a:off x="14509053" y="7499728"/>
            <a:ext cx="30038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2023.3.20-2023.4.28</a:t>
            </a:r>
          </a:p>
          <a:p>
            <a:pPr/>
            <a:r>
              <a:t>v0.4</a:t>
            </a:r>
          </a:p>
        </p:txBody>
      </p:sp>
      <p:sp>
        <p:nvSpPr>
          <p:cNvPr id="171" name="矩形标注"/>
          <p:cNvSpPr/>
          <p:nvPr/>
        </p:nvSpPr>
        <p:spPr>
          <a:xfrm>
            <a:off x="14442921" y="909707"/>
            <a:ext cx="5080001" cy="5982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9" y="0"/>
                </a:moveTo>
                <a:cubicBezTo>
                  <a:pt x="250" y="0"/>
                  <a:pt x="0" y="212"/>
                  <a:pt x="0" y="474"/>
                </a:cubicBezTo>
                <a:lnTo>
                  <a:pt x="0" y="18784"/>
                </a:lnTo>
                <a:cubicBezTo>
                  <a:pt x="0" y="19046"/>
                  <a:pt x="250" y="19259"/>
                  <a:pt x="559" y="19259"/>
                </a:cubicBezTo>
                <a:lnTo>
                  <a:pt x="4318" y="19259"/>
                </a:lnTo>
                <a:lnTo>
                  <a:pt x="5435" y="21600"/>
                </a:lnTo>
                <a:lnTo>
                  <a:pt x="6553" y="19259"/>
                </a:lnTo>
                <a:lnTo>
                  <a:pt x="21041" y="19259"/>
                </a:lnTo>
                <a:cubicBezTo>
                  <a:pt x="21350" y="19259"/>
                  <a:pt x="21600" y="19046"/>
                  <a:pt x="21600" y="18784"/>
                </a:cubicBezTo>
                <a:lnTo>
                  <a:pt x="21600" y="474"/>
                </a:lnTo>
                <a:cubicBezTo>
                  <a:pt x="21600" y="212"/>
                  <a:pt x="21350" y="0"/>
                  <a:pt x="21041" y="0"/>
                </a:cubicBezTo>
                <a:lnTo>
                  <a:pt x="559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2" name="矩形标注"/>
          <p:cNvSpPr/>
          <p:nvPr/>
        </p:nvSpPr>
        <p:spPr>
          <a:xfrm>
            <a:off x="17867435" y="7399051"/>
            <a:ext cx="5080001" cy="5916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84" y="0"/>
                </a:moveTo>
                <a:lnTo>
                  <a:pt x="15668" y="2127"/>
                </a:lnTo>
                <a:lnTo>
                  <a:pt x="559" y="2127"/>
                </a:lnTo>
                <a:cubicBezTo>
                  <a:pt x="250" y="2127"/>
                  <a:pt x="0" y="2342"/>
                  <a:pt x="0" y="2607"/>
                </a:cubicBezTo>
                <a:lnTo>
                  <a:pt x="0" y="21120"/>
                </a:lnTo>
                <a:cubicBezTo>
                  <a:pt x="0" y="21385"/>
                  <a:pt x="250" y="21600"/>
                  <a:pt x="559" y="21600"/>
                </a:cubicBezTo>
                <a:lnTo>
                  <a:pt x="21041" y="21600"/>
                </a:lnTo>
                <a:cubicBezTo>
                  <a:pt x="21350" y="21600"/>
                  <a:pt x="21600" y="21385"/>
                  <a:pt x="21600" y="21120"/>
                </a:cubicBezTo>
                <a:lnTo>
                  <a:pt x="21600" y="2607"/>
                </a:lnTo>
                <a:cubicBezTo>
                  <a:pt x="21600" y="2342"/>
                  <a:pt x="21350" y="2127"/>
                  <a:pt x="21041" y="2127"/>
                </a:cubicBezTo>
                <a:lnTo>
                  <a:pt x="17901" y="2127"/>
                </a:lnTo>
                <a:lnTo>
                  <a:pt x="16784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73" name="2023.5.8-2023.6.30…"/>
          <p:cNvSpPr txBox="1"/>
          <p:nvPr/>
        </p:nvSpPr>
        <p:spPr>
          <a:xfrm>
            <a:off x="19970101" y="6117813"/>
            <a:ext cx="28270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2023.5.8-2023.6.30</a:t>
            </a:r>
          </a:p>
          <a:p>
            <a:pPr/>
            <a:r>
              <a:t>v0.5</a:t>
            </a:r>
          </a:p>
        </p:txBody>
      </p:sp>
      <p:sp>
        <p:nvSpPr>
          <p:cNvPr id="174" name="[前端] 创建网络、网络管理…"/>
          <p:cNvSpPr txBox="1"/>
          <p:nvPr/>
        </p:nvSpPr>
        <p:spPr>
          <a:xfrm>
            <a:off x="5761441" y="1075219"/>
            <a:ext cx="4792168" cy="4798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100000"/>
              <a:buAutoNum type="arabicPeriod" startAt="1"/>
            </a:pPr>
            <a:r>
              <a:t>[前端] 创建网络、网络管理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[前端] 联盟管理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[前端] 用户管理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[产品] 组织与节点管理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组织管理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节点管理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节点监控、日志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支持国密算法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复用PaaS RBAC权限控制</a:t>
            </a:r>
          </a:p>
          <a:p>
            <a:pPr marL="444500" indent="-444500" algn="l">
              <a:buSzPct val="100000"/>
              <a:buAutoNum type="arabicPeriod" startAt="1"/>
            </a:pPr>
            <a:r>
              <a:t>[设计] v0.2 UI设计</a:t>
            </a:r>
          </a:p>
          <a:p>
            <a:pPr marL="444500" indent="-444500" algn="l">
              <a:buSzPct val="100000"/>
              <a:buAutoNum type="arabicPeriod" startAt="1"/>
            </a:pPr>
            <a:r>
              <a:t>[产品] v0.3 产品策划</a:t>
            </a:r>
          </a:p>
        </p:txBody>
      </p:sp>
      <p:sp>
        <p:nvSpPr>
          <p:cNvPr id="175" name="[前端] 组织管理…"/>
          <p:cNvSpPr txBox="1"/>
          <p:nvPr/>
        </p:nvSpPr>
        <p:spPr>
          <a:xfrm>
            <a:off x="9660854" y="8178679"/>
            <a:ext cx="5222476" cy="4798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100000"/>
              <a:buAutoNum type="arabicPeriod" startAt="1"/>
            </a:pPr>
            <a:r>
              <a:t>[前端] 组织管理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[前端] 节点管理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[产品] 通道管理、合约管理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通道管理开发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合约管理开发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可插拔的共识服务（Kafka/RAFT），基于 key 的背书策略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支持 LevelDB 与 CouchDB</a:t>
            </a:r>
          </a:p>
          <a:p>
            <a:pPr marL="444500" indent="-444500" algn="l">
              <a:buSzPct val="100000"/>
              <a:buAutoNum type="arabicPeriod" startAt="1"/>
            </a:pPr>
            <a:r>
              <a:t>[设计] v0.3 UI设计</a:t>
            </a:r>
          </a:p>
          <a:p>
            <a:pPr marL="444500" indent="-444500" algn="l">
              <a:buSzPct val="100000"/>
              <a:buAutoNum type="arabicPeriod" startAt="1"/>
            </a:pPr>
            <a:r>
              <a:t>[产品] v0.4 产品策划</a:t>
            </a:r>
          </a:p>
          <a:p>
            <a:pPr marL="444500" indent="-444500" algn="l">
              <a:buSzPct val="100000"/>
              <a:buAutoNum type="arabicPeriod" startAt="1"/>
            </a:pPr>
            <a:r>
              <a:t>[产品] 产品使用文档</a:t>
            </a:r>
          </a:p>
        </p:txBody>
      </p:sp>
      <p:sp>
        <p:nvSpPr>
          <p:cNvPr id="176" name="[前端] 区块链浏览器…"/>
          <p:cNvSpPr txBox="1"/>
          <p:nvPr/>
        </p:nvSpPr>
        <p:spPr>
          <a:xfrm>
            <a:off x="18326619" y="8102479"/>
            <a:ext cx="4170681" cy="4798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100000"/>
              <a:buAutoNum type="arabicPeriod" startAt="1"/>
            </a:pPr>
            <a:r>
              <a:t>[前端] 区块链浏览器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[前端] 事件管理、配置管理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[前端] 官网开发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合约市场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合约模板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合约解决方案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开放 API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支持免费体验环境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产品手册、文档</a:t>
            </a:r>
          </a:p>
          <a:p>
            <a:pPr marL="444500" indent="-444500" algn="l">
              <a:buSzPct val="100000"/>
              <a:buAutoNum type="arabicPeriod" startAt="1"/>
            </a:pPr>
            <a:r>
              <a:t>[设计] v0.5 UI设计</a:t>
            </a:r>
          </a:p>
          <a:p>
            <a:pPr marL="444500" indent="-444500" algn="l">
              <a:buSzPct val="100000"/>
              <a:buAutoNum type="arabicPeriod" startAt="1"/>
            </a:pPr>
            <a:r>
              <a:t>[产品] v0.6 产品策划</a:t>
            </a:r>
          </a:p>
        </p:txBody>
      </p:sp>
      <p:sp>
        <p:nvSpPr>
          <p:cNvPr id="177" name="[前端] 通道管理…"/>
          <p:cNvSpPr txBox="1"/>
          <p:nvPr/>
        </p:nvSpPr>
        <p:spPr>
          <a:xfrm>
            <a:off x="14902102" y="1133138"/>
            <a:ext cx="3561081" cy="4798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buSzPct val="100000"/>
              <a:buAutoNum type="arabicPeriod" startAt="1"/>
            </a:pPr>
            <a:r>
              <a:t>[前端] 通道管理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[前端] 合约管理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[产品] 区块浏览器设计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区块浏览器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事件管理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高级配置管理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回收站管理</a:t>
            </a:r>
          </a:p>
          <a:p>
            <a:pPr marL="444500" indent="-444500" algn="l">
              <a:buSzPct val="100000"/>
              <a:buAutoNum type="arabicPeriod" startAt="1"/>
            </a:pPr>
            <a:r>
              <a:t>[后端] 实名认证</a:t>
            </a:r>
          </a:p>
          <a:p>
            <a:pPr marL="444500" indent="-444500" algn="l">
              <a:buSzPct val="100000"/>
              <a:buAutoNum type="arabicPeriod" startAt="1"/>
            </a:pPr>
            <a:r>
              <a:t>[设计] v0.4 UI设计</a:t>
            </a:r>
          </a:p>
          <a:p>
            <a:pPr marL="444500" indent="-444500" algn="l">
              <a:buSzPct val="100000"/>
              <a:buAutoNum type="arabicPeriod" startAt="1"/>
            </a:pPr>
            <a:r>
              <a:t>[设计] BaaS 官网设计</a:t>
            </a:r>
          </a:p>
          <a:p>
            <a:pPr marL="444500" indent="-444500" algn="l">
              <a:buSzPct val="100000"/>
              <a:buAutoNum type="arabicPeriod" startAt="1"/>
            </a:pPr>
            <a:r>
              <a:t>[产品] v0.5 产品策划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产品原型 - 合约市场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合约市场</a:t>
            </a:r>
          </a:p>
        </p:txBody>
      </p:sp>
      <p:pic>
        <p:nvPicPr>
          <p:cNvPr id="32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481" y="1633658"/>
            <a:ext cx="20068049" cy="10748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产品原型 - 区块链市场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区块链市场</a:t>
            </a:r>
          </a:p>
        </p:txBody>
      </p:sp>
      <p:pic>
        <p:nvPicPr>
          <p:cNvPr id="32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2740" y="1585353"/>
            <a:ext cx="20418520" cy="11512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产品原型 - 区块链市场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区块链市场</a:t>
            </a:r>
          </a:p>
        </p:txBody>
      </p:sp>
      <p:pic>
        <p:nvPicPr>
          <p:cNvPr id="32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8746" y="1786134"/>
            <a:ext cx="21125018" cy="10143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产品原型 - 开放 API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开放 API</a:t>
            </a:r>
          </a:p>
        </p:txBody>
      </p:sp>
      <p:pic>
        <p:nvPicPr>
          <p:cNvPr id="32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643" y="2100177"/>
            <a:ext cx="21844001" cy="9678328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https://console.zxchain.qq.com/docs?docpath=doc/content/%E4%BA%A7%E5%93%81%E7%AE%80%E4%BB%8B/%E4%BA%A7%E5%93%81%E6%A6%82%E8%BF%B0.html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141294" y="12411012"/>
            <a:ext cx="1778089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https://console.zxchain.qq.com/docs?docpath=doc/content/%E4%BA%A7%E5%93%81%E7%AE%80%E4%BB%8B/%E4%BA%A7%E5%93%81%E6%A6%82%E8%BF%B0.html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里程碑 v0.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里程碑 v0.6</a:t>
            </a:r>
          </a:p>
        </p:txBody>
      </p:sp>
      <p:sp>
        <p:nvSpPr>
          <p:cNvPr id="333" name="产品功能概览"/>
          <p:cNvSpPr txBox="1"/>
          <p:nvPr/>
        </p:nvSpPr>
        <p:spPr>
          <a:xfrm>
            <a:off x="10306049" y="7390165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产品功能概览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产品原型 - 计量计费、燃料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计量计费、燃料</a:t>
            </a:r>
          </a:p>
        </p:txBody>
      </p:sp>
      <p:pic>
        <p:nvPicPr>
          <p:cNvPr id="3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98" y="2259339"/>
            <a:ext cx="21740161" cy="8076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产品原型 - 计量计费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计量计费</a:t>
            </a:r>
          </a:p>
        </p:txBody>
      </p:sp>
      <p:pic>
        <p:nvPicPr>
          <p:cNvPr id="33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3581" y="1522676"/>
            <a:ext cx="21069019" cy="10270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产品原型 - 长安链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长安链</a:t>
            </a:r>
          </a:p>
        </p:txBody>
      </p:sp>
      <p:sp>
        <p:nvSpPr>
          <p:cNvPr id="342" name="支持长安链"/>
          <p:cNvSpPr txBox="1"/>
          <p:nvPr/>
        </p:nvSpPr>
        <p:spPr>
          <a:xfrm>
            <a:off x="10833099" y="6445250"/>
            <a:ext cx="27178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支持长安链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产品原型 - BCOS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BCOS</a:t>
            </a:r>
          </a:p>
        </p:txBody>
      </p:sp>
      <p:sp>
        <p:nvSpPr>
          <p:cNvPr id="345" name="支持 BCOS"/>
          <p:cNvSpPr txBox="1"/>
          <p:nvPr/>
        </p:nvSpPr>
        <p:spPr>
          <a:xfrm>
            <a:off x="10831017" y="6438481"/>
            <a:ext cx="2721966" cy="839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支持 BCOS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里程碑 v0.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里程碑 v0.7</a:t>
            </a:r>
          </a:p>
        </p:txBody>
      </p:sp>
      <p:sp>
        <p:nvSpPr>
          <p:cNvPr id="348" name="产品功能概览"/>
          <p:cNvSpPr txBox="1"/>
          <p:nvPr/>
        </p:nvSpPr>
        <p:spPr>
          <a:xfrm>
            <a:off x="10306049" y="7390165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产品功能概览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admap -todo"/>
          <p:cNvSpPr txBox="1"/>
          <p:nvPr>
            <p:ph type="body" idx="21"/>
          </p:nvPr>
        </p:nvSpPr>
        <p:spPr>
          <a:xfrm>
            <a:off x="597723" y="45220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808990">
              <a:defRPr sz="5292"/>
            </a:lvl1pPr>
          </a:lstStyle>
          <a:p>
            <a:pPr/>
            <a:r>
              <a:t>Roadmap -todo</a:t>
            </a:r>
          </a:p>
        </p:txBody>
      </p:sp>
      <p:sp>
        <p:nvSpPr>
          <p:cNvPr id="180" name="线条"/>
          <p:cNvSpPr/>
          <p:nvPr/>
        </p:nvSpPr>
        <p:spPr>
          <a:xfrm>
            <a:off x="1467001" y="7212876"/>
            <a:ext cx="214499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" name="形状"/>
          <p:cNvSpPr/>
          <p:nvPr/>
        </p:nvSpPr>
        <p:spPr>
          <a:xfrm>
            <a:off x="770054" y="7373842"/>
            <a:ext cx="5080001" cy="5979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286" y="0"/>
                </a:moveTo>
                <a:lnTo>
                  <a:pt x="4756" y="2827"/>
                </a:lnTo>
                <a:lnTo>
                  <a:pt x="765" y="2827"/>
                </a:lnTo>
                <a:cubicBezTo>
                  <a:pt x="554" y="2827"/>
                  <a:pt x="363" y="2891"/>
                  <a:pt x="224" y="2995"/>
                </a:cubicBezTo>
                <a:cubicBezTo>
                  <a:pt x="86" y="3098"/>
                  <a:pt x="0" y="3241"/>
                  <a:pt x="0" y="3399"/>
                </a:cubicBezTo>
                <a:lnTo>
                  <a:pt x="0" y="21028"/>
                </a:lnTo>
                <a:cubicBezTo>
                  <a:pt x="0" y="21186"/>
                  <a:pt x="86" y="21329"/>
                  <a:pt x="224" y="21432"/>
                </a:cubicBezTo>
                <a:cubicBezTo>
                  <a:pt x="363" y="21536"/>
                  <a:pt x="554" y="21600"/>
                  <a:pt x="765" y="21600"/>
                </a:cubicBezTo>
                <a:lnTo>
                  <a:pt x="20835" y="21600"/>
                </a:lnTo>
                <a:cubicBezTo>
                  <a:pt x="21046" y="21600"/>
                  <a:pt x="21237" y="21536"/>
                  <a:pt x="21376" y="21432"/>
                </a:cubicBezTo>
                <a:cubicBezTo>
                  <a:pt x="21514" y="21329"/>
                  <a:pt x="21600" y="21186"/>
                  <a:pt x="21600" y="21028"/>
                </a:cubicBezTo>
                <a:lnTo>
                  <a:pt x="21600" y="3399"/>
                </a:lnTo>
                <a:cubicBezTo>
                  <a:pt x="21600" y="3241"/>
                  <a:pt x="21514" y="3098"/>
                  <a:pt x="21376" y="2995"/>
                </a:cubicBezTo>
                <a:cubicBezTo>
                  <a:pt x="21237" y="2891"/>
                  <a:pt x="21046" y="2827"/>
                  <a:pt x="20835" y="2827"/>
                </a:cubicBezTo>
                <a:lnTo>
                  <a:pt x="7814" y="2827"/>
                </a:lnTo>
                <a:lnTo>
                  <a:pt x="6286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2" name="矩形标注"/>
          <p:cNvSpPr/>
          <p:nvPr/>
        </p:nvSpPr>
        <p:spPr>
          <a:xfrm>
            <a:off x="9318744" y="7373985"/>
            <a:ext cx="5080001" cy="5982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0" y="0"/>
                </a:moveTo>
                <a:lnTo>
                  <a:pt x="3473" y="2343"/>
                </a:lnTo>
                <a:lnTo>
                  <a:pt x="559" y="2343"/>
                </a:lnTo>
                <a:cubicBezTo>
                  <a:pt x="250" y="2343"/>
                  <a:pt x="0" y="2555"/>
                  <a:pt x="0" y="2817"/>
                </a:cubicBezTo>
                <a:lnTo>
                  <a:pt x="0" y="21126"/>
                </a:lnTo>
                <a:cubicBezTo>
                  <a:pt x="0" y="21388"/>
                  <a:pt x="250" y="21600"/>
                  <a:pt x="559" y="21600"/>
                </a:cubicBezTo>
                <a:lnTo>
                  <a:pt x="21041" y="21600"/>
                </a:lnTo>
                <a:cubicBezTo>
                  <a:pt x="21350" y="21600"/>
                  <a:pt x="21600" y="21388"/>
                  <a:pt x="21600" y="21126"/>
                </a:cubicBezTo>
                <a:lnTo>
                  <a:pt x="21600" y="2817"/>
                </a:lnTo>
                <a:cubicBezTo>
                  <a:pt x="21600" y="2555"/>
                  <a:pt x="21350" y="2343"/>
                  <a:pt x="21041" y="2343"/>
                </a:cubicBezTo>
                <a:lnTo>
                  <a:pt x="5705" y="2343"/>
                </a:lnTo>
                <a:lnTo>
                  <a:pt x="4590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3" name="矩形标注"/>
          <p:cNvSpPr/>
          <p:nvPr/>
        </p:nvSpPr>
        <p:spPr>
          <a:xfrm>
            <a:off x="5386295" y="909707"/>
            <a:ext cx="5080001" cy="5982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9" y="0"/>
                </a:moveTo>
                <a:cubicBezTo>
                  <a:pt x="250" y="0"/>
                  <a:pt x="0" y="212"/>
                  <a:pt x="0" y="474"/>
                </a:cubicBezTo>
                <a:lnTo>
                  <a:pt x="0" y="18784"/>
                </a:lnTo>
                <a:cubicBezTo>
                  <a:pt x="0" y="19046"/>
                  <a:pt x="250" y="19259"/>
                  <a:pt x="559" y="19259"/>
                </a:cubicBezTo>
                <a:lnTo>
                  <a:pt x="4318" y="19259"/>
                </a:lnTo>
                <a:lnTo>
                  <a:pt x="5435" y="21600"/>
                </a:lnTo>
                <a:lnTo>
                  <a:pt x="6553" y="19259"/>
                </a:lnTo>
                <a:lnTo>
                  <a:pt x="21041" y="19259"/>
                </a:lnTo>
                <a:cubicBezTo>
                  <a:pt x="21350" y="19259"/>
                  <a:pt x="21600" y="19046"/>
                  <a:pt x="21600" y="18784"/>
                </a:cubicBezTo>
                <a:lnTo>
                  <a:pt x="21600" y="474"/>
                </a:lnTo>
                <a:cubicBezTo>
                  <a:pt x="21600" y="212"/>
                  <a:pt x="21350" y="0"/>
                  <a:pt x="21041" y="0"/>
                </a:cubicBezTo>
                <a:lnTo>
                  <a:pt x="559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84" name="长安链调研…"/>
          <p:cNvSpPr txBox="1"/>
          <p:nvPr/>
        </p:nvSpPr>
        <p:spPr>
          <a:xfrm>
            <a:off x="1105782" y="8773186"/>
            <a:ext cx="1920139" cy="1785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79400" indent="-279400" algn="l">
              <a:buClr>
                <a:srgbClr val="000000"/>
              </a:buClr>
              <a:buSzPct val="100000"/>
              <a:buChar char="•"/>
            </a:pPr>
            <a:r>
              <a:t>长安链调研</a:t>
            </a:r>
          </a:p>
          <a:p>
            <a:pPr marL="279400" indent="-279400" algn="l">
              <a:buClr>
                <a:srgbClr val="000000"/>
              </a:buClr>
              <a:buSzPct val="100000"/>
              <a:buChar char="•"/>
            </a:pPr>
            <a:r>
              <a:t>BCOS 调研</a:t>
            </a:r>
          </a:p>
          <a:p>
            <a:pPr marL="279400" indent="-279400" algn="l">
              <a:buClr>
                <a:srgbClr val="000000"/>
              </a:buClr>
              <a:buSzPct val="100000"/>
              <a:buChar char="•"/>
            </a:pPr>
            <a:r>
              <a:t>跨链调研</a:t>
            </a:r>
          </a:p>
        </p:txBody>
      </p:sp>
      <p:sp>
        <p:nvSpPr>
          <p:cNvPr id="185" name="2023.7.3-2022.8.30…"/>
          <p:cNvSpPr txBox="1"/>
          <p:nvPr/>
        </p:nvSpPr>
        <p:spPr>
          <a:xfrm>
            <a:off x="946439" y="6142531"/>
            <a:ext cx="28270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2023.7.3-2022.8.30</a:t>
            </a:r>
          </a:p>
          <a:p>
            <a:pPr/>
            <a:r>
              <a:t>v0.6</a:t>
            </a:r>
          </a:p>
        </p:txBody>
      </p:sp>
      <p:sp>
        <p:nvSpPr>
          <p:cNvPr id="186" name="2023.9.1-2023.9.30…"/>
          <p:cNvSpPr txBox="1"/>
          <p:nvPr/>
        </p:nvSpPr>
        <p:spPr>
          <a:xfrm>
            <a:off x="6170889" y="7499729"/>
            <a:ext cx="28270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2023.9.1-2023.9.30</a:t>
            </a:r>
          </a:p>
          <a:p>
            <a:pPr/>
            <a:r>
              <a:t>v0.7</a:t>
            </a:r>
          </a:p>
        </p:txBody>
      </p:sp>
      <p:sp>
        <p:nvSpPr>
          <p:cNvPr id="187" name="2023.10.8-2023.11.15…"/>
          <p:cNvSpPr txBox="1"/>
          <p:nvPr/>
        </p:nvSpPr>
        <p:spPr>
          <a:xfrm>
            <a:off x="10601705" y="6142531"/>
            <a:ext cx="31805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2023.10.8-2023.11.15</a:t>
            </a:r>
          </a:p>
          <a:p>
            <a:pPr/>
            <a:r>
              <a:t>v0.8</a:t>
            </a:r>
          </a:p>
        </p:txBody>
      </p:sp>
      <p:sp>
        <p:nvSpPr>
          <p:cNvPr id="188" name="2023.11.16-2023.12.16…"/>
          <p:cNvSpPr txBox="1"/>
          <p:nvPr/>
        </p:nvSpPr>
        <p:spPr>
          <a:xfrm>
            <a:off x="14332270" y="7499729"/>
            <a:ext cx="335737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2023.11.16-2023.12.16</a:t>
            </a:r>
          </a:p>
          <a:p>
            <a:pPr/>
            <a:r>
              <a:t>v0.9</a:t>
            </a:r>
          </a:p>
        </p:txBody>
      </p:sp>
      <p:sp>
        <p:nvSpPr>
          <p:cNvPr id="189" name="矩形标注"/>
          <p:cNvSpPr/>
          <p:nvPr/>
        </p:nvSpPr>
        <p:spPr>
          <a:xfrm>
            <a:off x="14442921" y="909707"/>
            <a:ext cx="5080001" cy="5982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9" y="0"/>
                </a:moveTo>
                <a:cubicBezTo>
                  <a:pt x="250" y="0"/>
                  <a:pt x="0" y="212"/>
                  <a:pt x="0" y="474"/>
                </a:cubicBezTo>
                <a:lnTo>
                  <a:pt x="0" y="18784"/>
                </a:lnTo>
                <a:cubicBezTo>
                  <a:pt x="0" y="19046"/>
                  <a:pt x="250" y="19259"/>
                  <a:pt x="559" y="19259"/>
                </a:cubicBezTo>
                <a:lnTo>
                  <a:pt x="4318" y="19259"/>
                </a:lnTo>
                <a:lnTo>
                  <a:pt x="5435" y="21600"/>
                </a:lnTo>
                <a:lnTo>
                  <a:pt x="6553" y="19259"/>
                </a:lnTo>
                <a:lnTo>
                  <a:pt x="21041" y="19259"/>
                </a:lnTo>
                <a:cubicBezTo>
                  <a:pt x="21350" y="19259"/>
                  <a:pt x="21600" y="19046"/>
                  <a:pt x="21600" y="18784"/>
                </a:cubicBezTo>
                <a:lnTo>
                  <a:pt x="21600" y="474"/>
                </a:lnTo>
                <a:cubicBezTo>
                  <a:pt x="21600" y="212"/>
                  <a:pt x="21350" y="0"/>
                  <a:pt x="21041" y="0"/>
                </a:cubicBezTo>
                <a:lnTo>
                  <a:pt x="559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0" name="矩形标注"/>
          <p:cNvSpPr/>
          <p:nvPr/>
        </p:nvSpPr>
        <p:spPr>
          <a:xfrm>
            <a:off x="17867434" y="7399050"/>
            <a:ext cx="5080001" cy="5916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84" y="0"/>
                </a:moveTo>
                <a:lnTo>
                  <a:pt x="15668" y="2127"/>
                </a:lnTo>
                <a:lnTo>
                  <a:pt x="559" y="2127"/>
                </a:lnTo>
                <a:cubicBezTo>
                  <a:pt x="250" y="2127"/>
                  <a:pt x="0" y="2342"/>
                  <a:pt x="0" y="2607"/>
                </a:cubicBezTo>
                <a:lnTo>
                  <a:pt x="0" y="21120"/>
                </a:lnTo>
                <a:cubicBezTo>
                  <a:pt x="0" y="21385"/>
                  <a:pt x="250" y="21600"/>
                  <a:pt x="559" y="21600"/>
                </a:cubicBezTo>
                <a:lnTo>
                  <a:pt x="21041" y="21600"/>
                </a:lnTo>
                <a:cubicBezTo>
                  <a:pt x="21350" y="21600"/>
                  <a:pt x="21600" y="21385"/>
                  <a:pt x="21600" y="21120"/>
                </a:cubicBezTo>
                <a:lnTo>
                  <a:pt x="21600" y="2607"/>
                </a:lnTo>
                <a:cubicBezTo>
                  <a:pt x="21600" y="2342"/>
                  <a:pt x="21350" y="2127"/>
                  <a:pt x="21041" y="2127"/>
                </a:cubicBezTo>
                <a:lnTo>
                  <a:pt x="17901" y="2127"/>
                </a:lnTo>
                <a:lnTo>
                  <a:pt x="16784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91" name="2023.12.17-2024.2.8…"/>
          <p:cNvSpPr txBox="1"/>
          <p:nvPr/>
        </p:nvSpPr>
        <p:spPr>
          <a:xfrm>
            <a:off x="19881709" y="6117814"/>
            <a:ext cx="30038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2023.12.17-2024.2.8</a:t>
            </a:r>
          </a:p>
          <a:p>
            <a:pPr/>
            <a:r>
              <a:t>v1.0</a:t>
            </a:r>
          </a:p>
        </p:txBody>
      </p:sp>
      <p:sp>
        <p:nvSpPr>
          <p:cNvPr id="192" name="区块链大数据…"/>
          <p:cNvSpPr txBox="1"/>
          <p:nvPr/>
        </p:nvSpPr>
        <p:spPr>
          <a:xfrm>
            <a:off x="5854686" y="4953447"/>
            <a:ext cx="22225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79400" indent="-279400" algn="l">
              <a:buClr>
                <a:srgbClr val="000000"/>
              </a:buClr>
              <a:buSzPct val="100000"/>
              <a:buChar char="•"/>
            </a:pPr>
            <a:r>
              <a:t>区块链大数据</a:t>
            </a:r>
          </a:p>
          <a:p>
            <a:pPr marL="279400" indent="-279400" algn="l">
              <a:buClr>
                <a:srgbClr val="000000"/>
              </a:buClr>
              <a:buSzPct val="100000"/>
              <a:buChar char="•"/>
            </a:pPr>
            <a:r>
              <a:t>Todo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区块链大数据分析平台 - Dune Analytics"/>
          <p:cNvSpPr txBox="1"/>
          <p:nvPr/>
        </p:nvSpPr>
        <p:spPr>
          <a:xfrm>
            <a:off x="820525" y="624725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26440">
              <a:defRPr sz="484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区块链大数据分析平台 - Dune Analytics</a:t>
            </a:r>
          </a:p>
        </p:txBody>
      </p:sp>
      <p:pic>
        <p:nvPicPr>
          <p:cNvPr id="35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3709" y="7988594"/>
            <a:ext cx="11929372" cy="5174387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解决的痛点：…"/>
          <p:cNvSpPr txBox="1"/>
          <p:nvPr/>
        </p:nvSpPr>
        <p:spPr>
          <a:xfrm>
            <a:off x="787256" y="1865931"/>
            <a:ext cx="22037538" cy="285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600"/>
              </a:spcBef>
              <a:defRPr sz="2800">
                <a:solidFill>
                  <a:srgbClr val="12121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解决的痛点：</a:t>
            </a:r>
          </a:p>
          <a:p>
            <a:pPr algn="l" defTabSz="457200">
              <a:spcBef>
                <a:spcPts val="1600"/>
              </a:spcBef>
              <a:defRPr sz="2800">
                <a:solidFill>
                  <a:srgbClr val="12121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在以太坊等公共区块链中，所有信息本来就是公共的。你所需要的只是寻找它。到目前为止，回答诸如一个项目有多少用户或DEX的每日交易量之类的问题很可能需要编写专门的脚本。运行脚本将涉及遍历块，解析信息，对其进行正确排序以及提取 数据。 这既耗时又非常专业。像这样的脚本可能能够提取有关一个特定项目的信息，但需要进行大量修改才能将其幻化。此外，在所有区块上运行本身就是一个漫长的过程，需要一个完整的节点或对外部服务的许多单独查询。</a:t>
            </a:r>
          </a:p>
        </p:txBody>
      </p:sp>
      <p:sp>
        <p:nvSpPr>
          <p:cNvPr id="353" name="核心原理：…"/>
          <p:cNvSpPr txBox="1"/>
          <p:nvPr/>
        </p:nvSpPr>
        <p:spPr>
          <a:xfrm>
            <a:off x="707056" y="5275814"/>
            <a:ext cx="22197938" cy="1838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600"/>
              </a:spcBef>
              <a:defRPr sz="2800">
                <a:solidFill>
                  <a:srgbClr val="12121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核心原理：</a:t>
            </a:r>
          </a:p>
          <a:p>
            <a:pPr algn="l" defTabSz="457200">
              <a:spcBef>
                <a:spcPts val="1600"/>
              </a:spcBef>
              <a:defRPr sz="2800">
                <a:solidFill>
                  <a:srgbClr val="12121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Dune Analytics的核心是将来自区块链的原始数据聚合到可以轻松查询的SQL数据库中。例如，有一个表查询所有以太坊交易，并很好地分为几列。列涵盖了发送者，接收者，金额等。</a:t>
            </a:r>
          </a:p>
        </p:txBody>
      </p:sp>
      <p:pic>
        <p:nvPicPr>
          <p:cNvPr id="35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0769" y="7985103"/>
            <a:ext cx="10909004" cy="4772690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https://dune.com/browse/dashboards"/>
          <p:cNvSpPr txBox="1"/>
          <p:nvPr/>
        </p:nvSpPr>
        <p:spPr>
          <a:xfrm>
            <a:off x="14616359" y="1646901"/>
            <a:ext cx="6548883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b="1" sz="2800"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https://dune.com/browse/dashboards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里程碑 v0.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里程碑 v0.8</a:t>
            </a:r>
          </a:p>
        </p:txBody>
      </p:sp>
      <p:sp>
        <p:nvSpPr>
          <p:cNvPr id="358" name="产品功能概览"/>
          <p:cNvSpPr txBox="1"/>
          <p:nvPr/>
        </p:nvSpPr>
        <p:spPr>
          <a:xfrm>
            <a:off x="10306049" y="7390165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产品功能概览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产品原型 - 开放平台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开放平台</a:t>
            </a:r>
          </a:p>
        </p:txBody>
      </p:sp>
      <p:sp>
        <p:nvSpPr>
          <p:cNvPr id="361" name="开放平台"/>
          <p:cNvSpPr txBox="1"/>
          <p:nvPr/>
        </p:nvSpPr>
        <p:spPr>
          <a:xfrm>
            <a:off x="11093449" y="6445250"/>
            <a:ext cx="21971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开放平台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产品原型 - NFT 产品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NFT 产品</a:t>
            </a:r>
          </a:p>
        </p:txBody>
      </p:sp>
      <p:sp>
        <p:nvSpPr>
          <p:cNvPr id="364" name="NFT 产品"/>
          <p:cNvSpPr txBox="1"/>
          <p:nvPr/>
        </p:nvSpPr>
        <p:spPr>
          <a:xfrm>
            <a:off x="11061687" y="6438481"/>
            <a:ext cx="2260626" cy="839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NFT 产品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里程碑 v0.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里程碑 v0.9</a:t>
            </a:r>
          </a:p>
        </p:txBody>
      </p:sp>
      <p:sp>
        <p:nvSpPr>
          <p:cNvPr id="367" name="产品功能概览"/>
          <p:cNvSpPr txBox="1"/>
          <p:nvPr/>
        </p:nvSpPr>
        <p:spPr>
          <a:xfrm>
            <a:off x="10306049" y="7390165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产品功能概览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产品原型 - 区块链应用 - 去中心化社交协议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区块链应用 - 去中心化社交协议</a:t>
            </a:r>
          </a:p>
        </p:txBody>
      </p:sp>
      <p:sp>
        <p:nvSpPr>
          <p:cNvPr id="370" name="Web3 社交协议"/>
          <p:cNvSpPr txBox="1"/>
          <p:nvPr/>
        </p:nvSpPr>
        <p:spPr>
          <a:xfrm>
            <a:off x="9391650" y="5208577"/>
            <a:ext cx="4919015" cy="1071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Web3 社交协议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里程碑 v1.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里程碑 v1.0</a:t>
            </a:r>
          </a:p>
        </p:txBody>
      </p:sp>
      <p:sp>
        <p:nvSpPr>
          <p:cNvPr id="373" name="产品功能概览"/>
          <p:cNvSpPr txBox="1"/>
          <p:nvPr/>
        </p:nvSpPr>
        <p:spPr>
          <a:xfrm>
            <a:off x="10306049" y="7390165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产品功能概览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产品原型 - 区块链应用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区块链应用</a:t>
            </a:r>
          </a:p>
        </p:txBody>
      </p:sp>
      <p:sp>
        <p:nvSpPr>
          <p:cNvPr id="376" name="What’s next ?"/>
          <p:cNvSpPr txBox="1"/>
          <p:nvPr/>
        </p:nvSpPr>
        <p:spPr>
          <a:xfrm>
            <a:off x="9391650" y="5223841"/>
            <a:ext cx="428670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What’s next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谢谢！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谢谢！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里程碑 v0.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里程碑 v0.1</a:t>
            </a:r>
          </a:p>
        </p:txBody>
      </p:sp>
      <p:sp>
        <p:nvSpPr>
          <p:cNvPr id="195" name="产品功能概览"/>
          <p:cNvSpPr txBox="1"/>
          <p:nvPr/>
        </p:nvSpPr>
        <p:spPr>
          <a:xfrm>
            <a:off x="10306049" y="7390165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产品功能概览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产品原型 - 联盟管理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联盟管理</a:t>
            </a:r>
          </a:p>
        </p:txBody>
      </p:sp>
      <p:pic>
        <p:nvPicPr>
          <p:cNvPr id="19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556" y="2123718"/>
            <a:ext cx="20801493" cy="4822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224" y="7307800"/>
            <a:ext cx="7340601" cy="485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75302" y="2667573"/>
            <a:ext cx="99949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产品原型 - 联盟管理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联盟管理</a:t>
            </a:r>
          </a:p>
        </p:txBody>
      </p:sp>
      <p:pic>
        <p:nvPicPr>
          <p:cNvPr id="20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514" y="1254055"/>
            <a:ext cx="14670564" cy="7007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2912" y="8362582"/>
            <a:ext cx="15798801" cy="523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产品原型 - 创建网络 - 快速配置"/>
          <p:cNvSpPr txBox="1"/>
          <p:nvPr>
            <p:ph type="body" idx="21"/>
          </p:nvPr>
        </p:nvSpPr>
        <p:spPr>
          <a:xfrm>
            <a:off x="387636" y="137077"/>
            <a:ext cx="21844001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 defTabSz="767715">
              <a:defRPr sz="5022"/>
            </a:lvl1pPr>
          </a:lstStyle>
          <a:p>
            <a:pPr/>
            <a:r>
              <a:t>产品原型 - 创建网络 - 快速配置</a:t>
            </a:r>
          </a:p>
        </p:txBody>
      </p:sp>
      <p:pic>
        <p:nvPicPr>
          <p:cNvPr id="20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3945" y="1362093"/>
            <a:ext cx="20316110" cy="12297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